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7" r:id="rId2"/>
    <p:sldId id="256" r:id="rId3"/>
  </p:sldIdLst>
  <p:sldSz cx="32404050" cy="43205400"/>
  <p:notesSz cx="6858000" cy="9144000"/>
  <p:defaultTextStyle>
    <a:defPPr>
      <a:defRPr lang="he-IL"/>
    </a:defPPr>
    <a:lvl1pPr algn="l" defTabSz="4319588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59000" indent="-1701800" algn="l" defTabSz="4319588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319588" indent="-3405188" algn="l" defTabSz="4319588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480175" indent="-5108575" algn="l" defTabSz="4319588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640763" indent="-6811963" algn="l" defTabSz="4319588" rtl="0" eaLnBrk="0" fontAlgn="base" hangingPunct="0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6D7"/>
    <a:srgbClr val="DFCEBA"/>
    <a:srgbClr val="CBA38B"/>
    <a:srgbClr val="AD523E"/>
    <a:srgbClr val="FFF5E4"/>
    <a:srgbClr val="FDF6E7"/>
    <a:srgbClr val="FAEBCE"/>
    <a:srgbClr val="F9E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3993" autoAdjust="0"/>
  </p:normalViewPr>
  <p:slideViewPr>
    <p:cSldViewPr>
      <p:cViewPr>
        <p:scale>
          <a:sx n="30" d="100"/>
          <a:sy n="30" d="100"/>
        </p:scale>
        <p:origin x="132" y="-4084"/>
      </p:cViewPr>
      <p:guideLst>
        <p:guide orient="horz" pos="13608"/>
        <p:guide pos="1020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08EE8B15-7C20-9162-9BE4-2C633F2538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9D7F308-AD7F-325D-E2E9-DED09E0851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D4F41A6-3C46-4765-B4B0-E269A1EEDFE9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C4F85F5-B90B-3529-5CBE-1D64034BE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DC1744F-BFF6-FA9A-25DB-B35AF21DC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1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C605B1DC-A6BE-4930-9DBE-4B82715FCFC4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CC8E22A7-2538-CEF4-6895-4047E99AD7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E206807-3BDE-80B3-2E50-D5A267D46E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D152F8B-6E66-45A8-9712-3EF1CB00A2C0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4" name="מציין מיקום של תמונת שקופית 3">
            <a:extLst>
              <a:ext uri="{FF2B5EF4-FFF2-40B4-BE49-F238E27FC236}">
                <a16:creationId xmlns:a16="http://schemas.microsoft.com/office/drawing/2014/main" id="{C733D366-5DD8-2D98-24C6-F4DE6B158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/>
          </a:p>
        </p:txBody>
      </p:sp>
      <p:sp>
        <p:nvSpPr>
          <p:cNvPr id="5" name="מציין מיקום של הערות 4">
            <a:extLst>
              <a:ext uri="{FF2B5EF4-FFF2-40B4-BE49-F238E27FC236}">
                <a16:creationId xmlns:a16="http://schemas.microsoft.com/office/drawing/2014/main" id="{97B0D157-EB43-D8C3-83DC-8A585B051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noProof="0"/>
              <a:t>לחץ כדי לערוך סגנונות טקסט של תבנית בסיס</a:t>
            </a:r>
          </a:p>
          <a:p>
            <a:pPr lvl="1"/>
            <a:r>
              <a:rPr lang="he-IL" noProof="0"/>
              <a:t>רמה שנייה</a:t>
            </a:r>
          </a:p>
          <a:p>
            <a:pPr lvl="2"/>
            <a:r>
              <a:rPr lang="he-IL" noProof="0"/>
              <a:t>רמה שלישית</a:t>
            </a:r>
          </a:p>
          <a:p>
            <a:pPr lvl="3"/>
            <a:r>
              <a:rPr lang="he-IL" noProof="0"/>
              <a:t>רמה רביעית</a:t>
            </a:r>
          </a:p>
          <a:p>
            <a:pPr lvl="4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B3EA985-AA5E-E2B4-1585-062B071628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E17C887-9363-71B2-D5C8-2A79E21B6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1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9FCF1E0C-F1E6-4AB5-BE84-F0C1CFFA8FBB}" type="slidenum">
              <a:rPr lang="he-IL" altLang="he-IL"/>
              <a:pPr/>
              <a:t>‹#›</a:t>
            </a:fld>
            <a:endParaRPr lang="he-IL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59000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19588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480175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640763" algn="r" defTabSz="4319588" rtl="1" eaLnBrk="0" fontAlgn="base" hangingPunct="0">
      <a:spcBef>
        <a:spcPct val="30000"/>
      </a:spcBef>
      <a:spcAft>
        <a:spcPct val="0"/>
      </a:spcAft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80135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296162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12189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282160" algn="r" defTabSz="4320540" rtl="1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מציין מיקום של תמונת שקופית 1">
            <a:extLst>
              <a:ext uri="{FF2B5EF4-FFF2-40B4-BE49-F238E27FC236}">
                <a16:creationId xmlns:a16="http://schemas.microsoft.com/office/drawing/2014/main" id="{7DB6574D-0149-41A2-7FBF-869F56979E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מציין מיקום של הערות 2">
            <a:extLst>
              <a:ext uri="{FF2B5EF4-FFF2-40B4-BE49-F238E27FC236}">
                <a16:creationId xmlns:a16="http://schemas.microsoft.com/office/drawing/2014/main" id="{711558D0-F912-5AC6-CA14-BA1FBF4568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e-IL" altLang="he-IL"/>
          </a:p>
        </p:txBody>
      </p:sp>
      <p:sp>
        <p:nvSpPr>
          <p:cNvPr id="15364" name="מציין מיקום של מספר שקופית 3">
            <a:extLst>
              <a:ext uri="{FF2B5EF4-FFF2-40B4-BE49-F238E27FC236}">
                <a16:creationId xmlns:a16="http://schemas.microsoft.com/office/drawing/2014/main" id="{154C6A05-A977-FBF8-EFEB-4433AA15A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defTabSz="4319588" rtl="1" eaLnBrk="0" fontAlgn="base" hangingPunct="0">
              <a:spcBef>
                <a:spcPct val="3000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defTabSz="4319588" rtl="1" eaLnBrk="0" fontAlgn="base" hangingPunct="0">
              <a:spcBef>
                <a:spcPct val="3000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defTabSz="4319588" rtl="1" eaLnBrk="0" fontAlgn="base" hangingPunct="0">
              <a:spcBef>
                <a:spcPct val="3000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defTabSz="4319588" rtl="1" eaLnBrk="0" fontAlgn="base" hangingPunct="0">
              <a:spcBef>
                <a:spcPct val="3000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AB378A64-19D7-4E78-B751-B8A388785CA5}" type="slidenum">
              <a:rPr lang="he-IL" altLang="he-IL" sz="1200"/>
              <a:pPr algn="l">
                <a:spcBef>
                  <a:spcPct val="0"/>
                </a:spcBef>
              </a:pPr>
              <a:t>2</a:t>
            </a:fld>
            <a:endParaRPr lang="he-IL" altLang="he-IL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78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1620203" y="10081263"/>
            <a:ext cx="29163645" cy="285135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8A0560-DEF8-165E-5B58-B4C58D09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FC26A1A-1A38-44D5-BC34-E3F93ED4D143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727E139-DB0A-5D26-AF9F-607FC1FB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4464D84-6F2B-7DA6-B36E-5C7FC3FF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D23B1D2C-1466-4D89-A42B-CD6763D526BF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768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  <a:prstGeom prst="rect">
            <a:avLst/>
          </a:prstGeo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5743847" y="10901365"/>
            <a:ext cx="76970870" cy="2322490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AAF7C1-400C-4BB4-FA39-3FA22138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32A689D-0BA9-4B11-AED0-451B016A9C5E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B9C75C5-DC2F-3E99-B21F-ED7E8EC3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F0CE90-ABD6-5A62-499E-9B893AA0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5D5196BC-1444-47E0-B68F-FFB2CA97F441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08867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620203" y="10081263"/>
            <a:ext cx="29163645" cy="285135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6C83E0-4C5C-D837-B51A-A3FD7B57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486AB55-7B27-4507-A93F-B64839EF19AD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F26CC8-10E1-0C5B-C533-7C9CB7BB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D5538C-93D4-3C7D-93F6-DCB8F0DF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589C9A41-948E-4163-8505-67368A877CFB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9964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59696" y="27763473"/>
            <a:ext cx="27543443" cy="8581073"/>
          </a:xfrm>
          <a:prstGeom prst="rect">
            <a:avLst/>
          </a:prstGeom>
        </p:spPr>
        <p:txBody>
          <a:bodyPr anchor="t"/>
          <a:lstStyle>
            <a:lvl1pPr algn="r">
              <a:defRPr sz="18900" b="1" cap="all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EDDE6A-D625-B0A9-7086-55F984C6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BEA1F0F-AB82-455F-B91F-5E195F97D954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BC4972D-BFBE-9F00-B247-BECB4D1A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F0F771-BA88-0ECC-1C66-488FCBC1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DBC8A428-7280-4F57-AF76-1628AE2B5697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66761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5743846" y="63507940"/>
            <a:ext cx="51402048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57685960" y="63507940"/>
            <a:ext cx="51402051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3F50B17-3F1D-D73F-ADF8-6D1F1B37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EFD40F5-E639-4DB6-A795-1729DCD1D271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27CC739-C790-2732-D5D3-F223669D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319B18A-925A-F9E5-EEEE-84A86453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FA3C7363-DD19-4D96-88BE-E63B2591AE0A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8438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B060486-CF94-E2F4-D22D-31650683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5137488-7517-4082-97FC-BE5E730B104E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861339F-A7F0-BA50-E0D2-51315500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5F82CBF-F5B6-D4CB-B42E-C4933BF6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6CF6AAB3-7049-4D60-A8CF-0BEE67B0C50E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95232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E2049BB-7E47-B994-F054-E0829FE6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DB8DFFE-A9A9-4B91-AF33-482B27F09900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F59CDBB-A6A9-D282-65AE-0B859AA7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02D9545-31D9-D401-47B6-72DBD0E2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D0875EBC-C044-4B68-8660-B9759C8CD273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78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404DDFA-DF64-ACDC-0827-8B1416EC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6E39ABE-1A2A-4288-A892-571B0AA59E06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1D81ABD-C2CE-7EF2-CAF3-7D9033A7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94788F9-3B06-990A-341C-90F30D76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92C7DD5E-81DA-4123-B7EA-DB62DD4E7F3C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2470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204" y="1720215"/>
            <a:ext cx="10660709" cy="7320915"/>
          </a:xfrm>
          <a:prstGeom prst="rect">
            <a:avLst/>
          </a:prstGeom>
        </p:spPr>
        <p:txBody>
          <a:bodyPr anchor="b"/>
          <a:lstStyle>
            <a:lvl1pPr algn="r">
              <a:defRPr sz="95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  <a:prstGeom prst="rect">
            <a:avLst/>
          </a:prstGeo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461B6A6-FA97-C63A-B3DA-B20DAAAF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F4D78B9-C8B6-4A94-9B65-053BA9E203E4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D06298B-84F9-5184-8E0B-79651F6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12FC78D-E5EF-9D74-0F41-B3B73809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BB5A2A8F-557B-4044-AB5D-AB13F4E2FA00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16262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  <a:prstGeom prst="rect">
            <a:avLst/>
          </a:prstGeom>
        </p:spPr>
        <p:txBody>
          <a:bodyPr anchor="b"/>
          <a:lstStyle>
            <a:lvl1pPr algn="r">
              <a:defRPr sz="9500" b="1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5768F2E-347B-1266-6F99-912CF744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527B767-69BD-48B2-BE54-71913E26E53C}" type="datetimeFigureOut">
              <a:rPr lang="he-IL"/>
              <a:pPr>
                <a:defRPr/>
              </a:pPr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DD4EA51-83B2-7FA9-08DC-97A9AA54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algn="r" defTabSz="4320540" rtl="1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78DF2A5-5C6A-F7AF-FA22-D2A68E5B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>
                <a:latin typeface="Calibri" panose="020F0502020204030204" pitchFamily="34" charset="0"/>
              </a:defRPr>
            </a:lvl1pPr>
          </a:lstStyle>
          <a:p>
            <a:fld id="{D587DB8B-C1FE-4399-B384-99E1845C49FD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5263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0E776469-F9E4-B2A5-A221-DBD8661B85D9}"/>
              </a:ext>
            </a:extLst>
          </p:cNvPr>
          <p:cNvSpPr>
            <a:spLocks/>
          </p:cNvSpPr>
          <p:nvPr userDrawn="1"/>
        </p:nvSpPr>
        <p:spPr>
          <a:xfrm>
            <a:off x="0" y="-42863"/>
            <a:ext cx="32404050" cy="6480176"/>
          </a:xfrm>
          <a:prstGeom prst="rect">
            <a:avLst/>
          </a:prstGeom>
          <a:solidFill>
            <a:srgbClr val="FFF5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4320540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pic>
        <p:nvPicPr>
          <p:cNvPr id="1027" name="Picture 2" descr="C:\Documents and Settings\adam\Desktop\Ben Gurion Logo.jpg">
            <a:extLst>
              <a:ext uri="{FF2B5EF4-FFF2-40B4-BE49-F238E27FC236}">
                <a16:creationId xmlns:a16="http://schemas.microsoft.com/office/drawing/2014/main" id="{1FB0C86B-CFE1-745F-D3CB-6646182D4F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38" y="0"/>
            <a:ext cx="21601112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319588" rtl="1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defTabSz="4319588" rtl="1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defTabSz="4319588" rtl="1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1619250" indent="-1619250" algn="r" defTabSz="4319588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963" indent="-1349375" algn="r" defTabSz="4319588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263" indent="-1079500" algn="r" defTabSz="4319588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r" defTabSz="4320540" rtl="1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r" defTabSz="4320540" rtl="1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B0FD-0363-2B85-9537-D9F0C284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2ACA49B-8A3B-7A22-1F14-5D4691789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4159" y="21015354"/>
            <a:ext cx="6835732" cy="664521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2AE3F4-C0AF-0E8F-D713-3FB1CB0CB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88" b="176"/>
          <a:stretch/>
        </p:blipFill>
        <p:spPr bwMode="auto">
          <a:xfrm>
            <a:off x="23546841" y="10441460"/>
            <a:ext cx="705264" cy="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penCVLogo · opencv/opencv Wiki · GitHub">
            <a:extLst>
              <a:ext uri="{FF2B5EF4-FFF2-40B4-BE49-F238E27FC236}">
                <a16:creationId xmlns:a16="http://schemas.microsoft.com/office/drawing/2014/main" id="{80953490-B7FD-C9F1-0FB0-5CFFDE33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82" y="10460504"/>
            <a:ext cx="756114" cy="7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Pygame Down? Pygame status and reported issues - SaaSHub">
            <a:extLst>
              <a:ext uri="{FF2B5EF4-FFF2-40B4-BE49-F238E27FC236}">
                <a16:creationId xmlns:a16="http://schemas.microsoft.com/office/drawing/2014/main" id="{8394276A-73A3-CC01-8700-269969D6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6798" y="18650372"/>
            <a:ext cx="705264" cy="7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Yaskawa Motoman Robot parts">
            <a:extLst>
              <a:ext uri="{FF2B5EF4-FFF2-40B4-BE49-F238E27FC236}">
                <a16:creationId xmlns:a16="http://schemas.microsoft.com/office/drawing/2014/main" id="{FB92E5F5-82A0-766C-9CD4-8C62D148A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2948" r="19760" b="26081"/>
          <a:stretch/>
        </p:blipFill>
        <p:spPr bwMode="auto">
          <a:xfrm>
            <a:off x="23373648" y="21948483"/>
            <a:ext cx="705264" cy="7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CF697B40-AE23-4D06-1FF6-F5E336724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754" y="21829231"/>
            <a:ext cx="957841" cy="8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51317AEB-DE0A-9B71-8EF0-080ED62B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890" y="21818724"/>
            <a:ext cx="778089" cy="87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NumPy">
            <a:extLst>
              <a:ext uri="{FF2B5EF4-FFF2-40B4-BE49-F238E27FC236}">
                <a16:creationId xmlns:a16="http://schemas.microsoft.com/office/drawing/2014/main" id="{5CF60169-CC65-E761-9360-F4612702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471" y="1360981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87654BF7-8DD4-2AAF-FA14-FC29E833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237" y="18650372"/>
            <a:ext cx="744729" cy="7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>
            <a:extLst>
              <a:ext uri="{FF2B5EF4-FFF2-40B4-BE49-F238E27FC236}">
                <a16:creationId xmlns:a16="http://schemas.microsoft.com/office/drawing/2014/main" id="{120EA1F9-B38F-12F4-594D-8636A9B5F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536" y="21825326"/>
            <a:ext cx="105658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Ultimaker transforms its brand to accelerate 3D printing innovation - Make  Parts Fast">
            <a:extLst>
              <a:ext uri="{FF2B5EF4-FFF2-40B4-BE49-F238E27FC236}">
                <a16:creationId xmlns:a16="http://schemas.microsoft.com/office/drawing/2014/main" id="{9B5675BC-5017-296B-C768-745B7D3C8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23521" r="13271" b="25223"/>
          <a:stretch/>
        </p:blipFill>
        <p:spPr bwMode="auto">
          <a:xfrm>
            <a:off x="27647684" y="21944882"/>
            <a:ext cx="1056586" cy="7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07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6">
            <a:extLst>
              <a:ext uri="{FF2B5EF4-FFF2-40B4-BE49-F238E27FC236}">
                <a16:creationId xmlns:a16="http://schemas.microsoft.com/office/drawing/2014/main" id="{82E3AB51-18FF-0186-18B3-22575B21D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3122613"/>
            <a:ext cx="29765625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319588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319588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319588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319588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>
              <a:lnSpc>
                <a:spcPts val="10000"/>
              </a:lnSpc>
            </a:pPr>
            <a:r>
              <a:rPr lang="en-US" altLang="he-IL" sz="10000" b="1" dirty="0"/>
              <a:t>Computational Art – Robotic Picture Weaving</a:t>
            </a:r>
            <a:endParaRPr lang="he-IL" altLang="he-IL" sz="10000" b="1" dirty="0"/>
          </a:p>
        </p:txBody>
      </p:sp>
      <p:sp>
        <p:nvSpPr>
          <p:cNvPr id="14340" name="TextBox 9">
            <a:extLst>
              <a:ext uri="{FF2B5EF4-FFF2-40B4-BE49-F238E27FC236}">
                <a16:creationId xmlns:a16="http://schemas.microsoft.com/office/drawing/2014/main" id="{8F5C1A6C-2EC2-2DCF-52B3-102C5FCC4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3" y="4205288"/>
            <a:ext cx="2100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e-IL" sz="8000" b="1" dirty="0">
                <a:solidFill>
                  <a:srgbClr val="000099"/>
                </a:solidFill>
              </a:rPr>
              <a:t>Uri Ziv, </a:t>
            </a:r>
            <a:r>
              <a:rPr lang="en-US" altLang="he-IL" sz="8000" b="1" dirty="0" err="1">
                <a:solidFill>
                  <a:srgbClr val="000099"/>
                </a:solidFill>
              </a:rPr>
              <a:t>Idan</a:t>
            </a:r>
            <a:r>
              <a:rPr lang="en-US" altLang="he-IL" sz="8000" b="1" dirty="0">
                <a:solidFill>
                  <a:srgbClr val="000099"/>
                </a:solidFill>
              </a:rPr>
              <a:t> Halperin, Gur Elkin</a:t>
            </a:r>
            <a:endParaRPr lang="he-IL" altLang="he-IL" sz="8000" b="1" dirty="0">
              <a:solidFill>
                <a:srgbClr val="000099"/>
              </a:solidFill>
            </a:endParaRP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93C65313-2997-A530-EBC1-FB9E22F78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3" y="5205413"/>
            <a:ext cx="2100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8375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e-IL" sz="8000" b="1" dirty="0">
                <a:solidFill>
                  <a:srgbClr val="000099"/>
                </a:solidFill>
              </a:rPr>
              <a:t>Advisor: Prof. </a:t>
            </a:r>
            <a:r>
              <a:rPr lang="en-US" altLang="he-IL" sz="8000" b="1" dirty="0" err="1">
                <a:solidFill>
                  <a:srgbClr val="000099"/>
                </a:solidFill>
              </a:rPr>
              <a:t>Ohad</a:t>
            </a:r>
            <a:r>
              <a:rPr lang="en-US" altLang="he-IL" sz="8000" b="1" dirty="0">
                <a:solidFill>
                  <a:srgbClr val="000099"/>
                </a:solidFill>
              </a:rPr>
              <a:t> Ben-Shahar</a:t>
            </a:r>
            <a:endParaRPr lang="en-US" altLang="he-IL" sz="8000" b="1" dirty="0">
              <a:solidFill>
                <a:srgbClr val="FFCB9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8B5B-6B0C-F878-C472-8C697F8A0F17}"/>
              </a:ext>
            </a:extLst>
          </p:cNvPr>
          <p:cNvSpPr txBox="1"/>
          <p:nvPr/>
        </p:nvSpPr>
        <p:spPr>
          <a:xfrm>
            <a:off x="2592388" y="858838"/>
            <a:ext cx="18289587" cy="9888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marL="1371600" indent="-1371600" algn="ctr" defTabSz="4320540" rtl="1" eaLnBrk="1" fontAlgn="auto" hangingPunct="1">
              <a:lnSpc>
                <a:spcPts val="7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dirty="0">
                <a:solidFill>
                  <a:srgbClr val="000099"/>
                </a:solidFill>
              </a:rPr>
              <a:t>Department of Computer Science</a:t>
            </a:r>
            <a:endParaRPr lang="he-IL" sz="6000" dirty="0">
              <a:solidFill>
                <a:srgbClr val="000099"/>
              </a:solidFill>
            </a:endParaRP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441EBE4-44D1-0B3D-570E-6F9B53F447FA}"/>
              </a:ext>
            </a:extLst>
          </p:cNvPr>
          <p:cNvSpPr/>
          <p:nvPr/>
        </p:nvSpPr>
        <p:spPr>
          <a:xfrm>
            <a:off x="216249" y="6729334"/>
            <a:ext cx="15788765" cy="1237156"/>
          </a:xfrm>
          <a:prstGeom prst="flowChartProcess">
            <a:avLst/>
          </a:prstGeom>
          <a:solidFill>
            <a:srgbClr val="DFC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Task description</a:t>
            </a:r>
            <a:endParaRPr lang="he-IL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875B496-144A-9DFB-228D-478B7EAED32C}"/>
              </a:ext>
            </a:extLst>
          </p:cNvPr>
          <p:cNvSpPr/>
          <p:nvPr/>
        </p:nvSpPr>
        <p:spPr>
          <a:xfrm>
            <a:off x="216249" y="11672649"/>
            <a:ext cx="15788766" cy="1286882"/>
          </a:xfrm>
          <a:prstGeom prst="flowChartProcess">
            <a:avLst/>
          </a:prstGeom>
          <a:solidFill>
            <a:srgbClr val="DFC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Background and Motivation</a:t>
            </a:r>
            <a:endParaRPr lang="he-IL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249" y="7965767"/>
            <a:ext cx="15788765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/>
              <a:t>Given a grayscale image, approximate it by drawing a sequence of threads across a convex frame of nails. Then, weave the approximation using a robotic arm.</a:t>
            </a:r>
            <a:endParaRPr lang="en-US" sz="6600" dirty="0"/>
          </a:p>
        </p:txBody>
      </p:sp>
      <p:sp>
        <p:nvSpPr>
          <p:cNvPr id="9" name="TextBox 8"/>
          <p:cNvSpPr txBox="1"/>
          <p:nvPr/>
        </p:nvSpPr>
        <p:spPr>
          <a:xfrm>
            <a:off x="216249" y="12959531"/>
            <a:ext cx="15788766" cy="50783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/>
              <a:t>In recent years it became more common to incorporate computers in the artistic process. For example, image-weaving is a complex task, even for an experienced artist. Our project aspires to automate this process with the help of computer vision, graphics, and robotics.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875B496-144A-9DFB-228D-478B7EAED32C}"/>
              </a:ext>
            </a:extLst>
          </p:cNvPr>
          <p:cNvSpPr/>
          <p:nvPr/>
        </p:nvSpPr>
        <p:spPr>
          <a:xfrm>
            <a:off x="16399036" y="6740856"/>
            <a:ext cx="15788765" cy="1224911"/>
          </a:xfrm>
          <a:prstGeom prst="flowChartProcess">
            <a:avLst/>
          </a:prstGeom>
          <a:solidFill>
            <a:srgbClr val="DFC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Algorithm</a:t>
            </a:r>
            <a:endParaRPr lang="he-IL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875B496-144A-9DFB-228D-478B7EAED32C}"/>
              </a:ext>
            </a:extLst>
          </p:cNvPr>
          <p:cNvSpPr/>
          <p:nvPr/>
        </p:nvSpPr>
        <p:spPr>
          <a:xfrm>
            <a:off x="216249" y="18334344"/>
            <a:ext cx="15788766" cy="1286882"/>
          </a:xfrm>
          <a:prstGeom prst="flowChartProcess">
            <a:avLst/>
          </a:prstGeom>
          <a:solidFill>
            <a:srgbClr val="DFC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Approach and Concepts</a:t>
            </a:r>
            <a:endParaRPr lang="he-IL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33785" y="19621226"/>
                <a:ext cx="15771230" cy="968944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/>
                  <a:t>Given two pixels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5400" i="1" dirty="0" err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5400" dirty="0"/>
                  <a:t> (each representing a nail), define the </a:t>
                </a:r>
                <a:r>
                  <a:rPr lang="en-US" sz="5400" b="1" dirty="0"/>
                  <a:t>strand</a:t>
                </a:r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5400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5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5400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5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400" dirty="0"/>
                  <a:t> as the set of pixels that resides on the diagonal between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5400" dirty="0"/>
                  <a:t> and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5400" dirty="0"/>
                  <a:t>. </a:t>
                </a:r>
              </a:p>
              <a:p>
                <a:r>
                  <a:rPr lang="en-US" sz="5400" dirty="0"/>
                  <a:t>The crux of the problem is finding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5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54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 err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5400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54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5400" dirty="0"/>
                  <a:t>, the continuous sequence of strands that best approximates the original image when it is weave across the nail frame. A greedy approach of always picking: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540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𝒩</m:t>
                          </m:r>
                        </m:lim>
                      </m:limLow>
                      <m:f>
                        <m:f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5400" dirty="0"/>
              </a:p>
              <a:p>
                <a:r>
                  <a:rPr lang="en-US" sz="5400" dirty="0"/>
                  <a:t>was found to yield the best results.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5" y="19621226"/>
                <a:ext cx="15771230" cy="9689447"/>
              </a:xfrm>
              <a:prstGeom prst="rect">
                <a:avLst/>
              </a:prstGeom>
              <a:blipFill>
                <a:blip r:embed="rId3"/>
                <a:stretch>
                  <a:fillRect l="-2008" t="-1697" r="-2742" b="-2828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6393006" y="7965767"/>
                <a:ext cx="15788764" cy="18374261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Step 1 – Preprocessing </a:t>
                </a:r>
              </a:p>
              <a:p>
                <a:r>
                  <a:rPr lang="en-US" sz="5400" dirty="0"/>
                  <a:t>Adjust the image to fit the nail frame and calculate the nail positions from a picture of the board.</a:t>
                </a:r>
              </a:p>
              <a:p>
                <a:endParaRPr lang="en-US" sz="5400" dirty="0"/>
              </a:p>
              <a:p>
                <a:r>
                  <a:rPr lang="en-US" sz="5400" b="1" dirty="0"/>
                  <a:t>Step 2 – Find the strand sequence</a:t>
                </a:r>
              </a:p>
              <a:p>
                <a:r>
                  <a:rPr lang="en-US" sz="5400" dirty="0"/>
                  <a:t>Arbitrarily choose a starting nail.</a:t>
                </a:r>
              </a:p>
              <a:p>
                <a:r>
                  <a:rPr lang="en-US" sz="5400" dirty="0"/>
                  <a:t>In the </a:t>
                </a:r>
                <a14:m>
                  <m:oMath xmlns:m="http://schemas.openxmlformats.org/officeDocument/2006/math">
                    <m:r>
                      <a:rPr lang="en-US" sz="5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5400" dirty="0"/>
                  <a:t>-th iteration,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400" dirty="0"/>
                  <a:t>the darkest strand in the image that is anchored in the current nail. </a:t>
                </a:r>
              </a:p>
              <a:p>
                <a:r>
                  <a:rPr lang="en-US" sz="5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5400" dirty="0"/>
                  <a:t> is brighter than a certain value, cease weaving. </a:t>
                </a:r>
              </a:p>
              <a:p>
                <a:r>
                  <a:rPr lang="en-US" sz="5400" dirty="0"/>
                  <a:t>Else,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5400" dirty="0"/>
                  <a:t>, subtract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5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5400" dirty="0"/>
                  <a:t> from the original image and set the current nail to be the one at the other end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5400" dirty="0"/>
                  <a:t>.</a:t>
                </a:r>
              </a:p>
              <a:p>
                <a:r>
                  <a:rPr lang="en-US" sz="5400" dirty="0"/>
                  <a:t>   </a:t>
                </a:r>
              </a:p>
              <a:p>
                <a:r>
                  <a:rPr lang="en-US" sz="5400" b="1" dirty="0"/>
                  <a:t>Step 3 – Plot and animate a simulation</a:t>
                </a:r>
              </a:p>
              <a:p>
                <a:r>
                  <a:rPr lang="en-US" sz="5400" dirty="0"/>
                  <a:t>Asses the algorithm’s output visually, by simulating the weaving process with an animation and plotting the expected result.</a:t>
                </a:r>
              </a:p>
              <a:p>
                <a:endParaRPr lang="en-US" sz="5400" dirty="0"/>
              </a:p>
              <a:p>
                <a:r>
                  <a:rPr lang="en-US" sz="5400" b="1" dirty="0"/>
                  <a:t>Step 4 – Weave</a:t>
                </a:r>
              </a:p>
              <a:p>
                <a:r>
                  <a:rPr lang="en-US" sz="5400" dirty="0"/>
                  <a:t>Weave the generated approximation of the original image on the board using a robotic arm.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006" y="7965767"/>
                <a:ext cx="15788764" cy="18374261"/>
              </a:xfrm>
              <a:prstGeom prst="rect">
                <a:avLst/>
              </a:prstGeom>
              <a:blipFill>
                <a:blip r:embed="rId4"/>
                <a:stretch>
                  <a:fillRect l="-2006" t="-895" r="-2623" b="-1028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D441EBE4-44D1-0B3D-570E-6F9B53F447FA}"/>
              </a:ext>
            </a:extLst>
          </p:cNvPr>
          <p:cNvSpPr/>
          <p:nvPr/>
        </p:nvSpPr>
        <p:spPr>
          <a:xfrm>
            <a:off x="16521681" y="27162456"/>
            <a:ext cx="15477095" cy="1265448"/>
          </a:xfrm>
          <a:prstGeom prst="flowChartProcess">
            <a:avLst/>
          </a:prstGeom>
          <a:solidFill>
            <a:srgbClr val="DFCE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Results</a:t>
            </a:r>
            <a:endParaRPr lang="he-IL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DCED42B-FC5A-2AC4-039C-00D66D2FC754}"/>
              </a:ext>
            </a:extLst>
          </p:cNvPr>
          <p:cNvSpPr txBox="1"/>
          <p:nvPr/>
        </p:nvSpPr>
        <p:spPr>
          <a:xfrm>
            <a:off x="16513694" y="28945783"/>
            <a:ext cx="15477095" cy="139712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sz="6000" dirty="0"/>
          </a:p>
        </p:txBody>
      </p:sp>
      <p:pic>
        <p:nvPicPr>
          <p:cNvPr id="19" name="תמונה 18" descr="תמונה שמכילה שרטוט,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A48B2107-08E3-A49B-7184-45822DA247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9132" r="10222" b="3776"/>
          <a:stretch/>
        </p:blipFill>
        <p:spPr>
          <a:xfrm>
            <a:off x="25693700" y="29303412"/>
            <a:ext cx="5593865" cy="4429896"/>
          </a:xfrm>
          <a:prstGeom prst="rect">
            <a:avLst/>
          </a:prstGeom>
        </p:spPr>
      </p:pic>
      <p:pic>
        <p:nvPicPr>
          <p:cNvPr id="21" name="תמונה 20" descr="תמונה שמכילה פני אדם, שרטוט, אשה, שחור ולבן&#10;&#10;התיאור נוצר באופן אוטומטי">
            <a:extLst>
              <a:ext uri="{FF2B5EF4-FFF2-40B4-BE49-F238E27FC236}">
                <a16:creationId xmlns:a16="http://schemas.microsoft.com/office/drawing/2014/main" id="{6070E94C-83E6-58E1-9AAD-2559D51E5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9133" r="10222" b="5512"/>
          <a:stretch/>
        </p:blipFill>
        <p:spPr>
          <a:xfrm>
            <a:off x="25653351" y="33810948"/>
            <a:ext cx="5634214" cy="4372903"/>
          </a:xfrm>
          <a:prstGeom prst="rect">
            <a:avLst/>
          </a:prstGeom>
        </p:spPr>
      </p:pic>
      <p:pic>
        <p:nvPicPr>
          <p:cNvPr id="23" name="תמונה 22" descr="תמונה שמכילה שרטוט, שחור ולבן&#10;&#10;התיאור נוצר באופן אוטומטי">
            <a:extLst>
              <a:ext uri="{FF2B5EF4-FFF2-40B4-BE49-F238E27FC236}">
                <a16:creationId xmlns:a16="http://schemas.microsoft.com/office/drawing/2014/main" id="{96C0BBD5-A5EC-2370-4863-87968EB186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9" t="9086" r="17518" b="5558"/>
          <a:stretch/>
        </p:blipFill>
        <p:spPr>
          <a:xfrm>
            <a:off x="26171801" y="38364007"/>
            <a:ext cx="4637662" cy="4372904"/>
          </a:xfrm>
          <a:prstGeom prst="rect">
            <a:avLst/>
          </a:prstGeom>
        </p:spPr>
      </p:pic>
      <p:pic>
        <p:nvPicPr>
          <p:cNvPr id="25" name="תמונה 24" descr="תמונה שמכילה יונק, זן כלב, חיית מחמד, חוטם&#10;&#10;התיאור נוצר באופן אוטומטי">
            <a:extLst>
              <a:ext uri="{FF2B5EF4-FFF2-40B4-BE49-F238E27FC236}">
                <a16:creationId xmlns:a16="http://schemas.microsoft.com/office/drawing/2014/main" id="{A258B52A-1A89-C9FD-6CDF-3933C643B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19" y="38765000"/>
            <a:ext cx="5832673" cy="3542516"/>
          </a:xfrm>
          <a:prstGeom prst="rect">
            <a:avLst/>
          </a:prstGeom>
        </p:spPr>
      </p:pic>
      <p:pic>
        <p:nvPicPr>
          <p:cNvPr id="27" name="תמונה 26" descr="תמונה שמכילה פני אדם, אדם, לבוש, קמט&#10;&#10;התיאור נוצר באופן אוטומטי">
            <a:extLst>
              <a:ext uri="{FF2B5EF4-FFF2-40B4-BE49-F238E27FC236}">
                <a16:creationId xmlns:a16="http://schemas.microsoft.com/office/drawing/2014/main" id="{7F0CF8F8-4D55-0896-C677-DF8C91715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697" y="29740257"/>
            <a:ext cx="5292452" cy="3469426"/>
          </a:xfrm>
          <a:prstGeom prst="rect">
            <a:avLst/>
          </a:prstGeom>
        </p:spPr>
      </p:pic>
      <p:pic>
        <p:nvPicPr>
          <p:cNvPr id="1026" name="Picture 2" descr="Mona Lisa - Wikipedia">
            <a:extLst>
              <a:ext uri="{FF2B5EF4-FFF2-40B4-BE49-F238E27FC236}">
                <a16:creationId xmlns:a16="http://schemas.microsoft.com/office/drawing/2014/main" id="{11434AA1-2E77-05F6-68BF-84F8B0333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31765"/>
          <a:stretch/>
        </p:blipFill>
        <p:spPr bwMode="auto">
          <a:xfrm>
            <a:off x="17769765" y="33819657"/>
            <a:ext cx="4857382" cy="43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חץ: ימינה 35">
            <a:extLst>
              <a:ext uri="{FF2B5EF4-FFF2-40B4-BE49-F238E27FC236}">
                <a16:creationId xmlns:a16="http://schemas.microsoft.com/office/drawing/2014/main" id="{2D6ADE05-CBEF-D313-7A75-EE02170667CA}"/>
              </a:ext>
            </a:extLst>
          </p:cNvPr>
          <p:cNvSpPr/>
          <p:nvPr/>
        </p:nvSpPr>
        <p:spPr>
          <a:xfrm>
            <a:off x="23246991" y="30611412"/>
            <a:ext cx="2290875" cy="1813895"/>
          </a:xfrm>
          <a:prstGeom prst="rightArrow">
            <a:avLst/>
          </a:prstGeom>
          <a:solidFill>
            <a:srgbClr val="DAD6D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חץ: ימינה 36">
            <a:extLst>
              <a:ext uri="{FF2B5EF4-FFF2-40B4-BE49-F238E27FC236}">
                <a16:creationId xmlns:a16="http://schemas.microsoft.com/office/drawing/2014/main" id="{F7E4A5C0-C66D-B0D4-F147-4D215A4C4ABA}"/>
              </a:ext>
            </a:extLst>
          </p:cNvPr>
          <p:cNvSpPr/>
          <p:nvPr/>
        </p:nvSpPr>
        <p:spPr>
          <a:xfrm>
            <a:off x="23114792" y="35090451"/>
            <a:ext cx="2290875" cy="1813895"/>
          </a:xfrm>
          <a:prstGeom prst="rightArrow">
            <a:avLst/>
          </a:prstGeom>
          <a:solidFill>
            <a:srgbClr val="DAD6D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חץ: ימינה 37">
            <a:extLst>
              <a:ext uri="{FF2B5EF4-FFF2-40B4-BE49-F238E27FC236}">
                <a16:creationId xmlns:a16="http://schemas.microsoft.com/office/drawing/2014/main" id="{D29EE9C9-79EF-F1F7-DDC7-B6FFD4F93E06}"/>
              </a:ext>
            </a:extLst>
          </p:cNvPr>
          <p:cNvSpPr/>
          <p:nvPr/>
        </p:nvSpPr>
        <p:spPr>
          <a:xfrm>
            <a:off x="23497101" y="39643512"/>
            <a:ext cx="2290875" cy="1813895"/>
          </a:xfrm>
          <a:prstGeom prst="rightArrow">
            <a:avLst/>
          </a:prstGeom>
          <a:solidFill>
            <a:srgbClr val="DAD6D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6" name="תמונה 45" descr="תמונה שמכילה בתוך מבנה, אספקת משרד, כלי, שולחן&#10;&#10;התיאור נוצר באופן אוטומטי">
            <a:extLst>
              <a:ext uri="{FF2B5EF4-FFF2-40B4-BE49-F238E27FC236}">
                <a16:creationId xmlns:a16="http://schemas.microsoft.com/office/drawing/2014/main" id="{BC35E659-FBC7-018E-2098-93767F918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9" y="31474970"/>
            <a:ext cx="8413915" cy="112185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367</Words>
  <Application>Microsoft Office PowerPoint</Application>
  <PresentationFormat>מותאם אישית</PresentationFormat>
  <Paragraphs>30</Paragraphs>
  <Slides>2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6" baseType="lpstr">
      <vt:lpstr>Arial</vt:lpstr>
      <vt:lpstr>Calibri</vt:lpstr>
      <vt:lpstr>Cambria Math</vt:lpstr>
      <vt:lpstr>ערכת נושא Office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adam</dc:creator>
  <cp:lastModifiedBy>gurshalevelkin@gmail.com</cp:lastModifiedBy>
  <cp:revision>48</cp:revision>
  <dcterms:created xsi:type="dcterms:W3CDTF">2010-03-24T06:07:16Z</dcterms:created>
  <dcterms:modified xsi:type="dcterms:W3CDTF">2023-05-27T14:30:11Z</dcterms:modified>
</cp:coreProperties>
</file>